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0" r:id="rId4"/>
    <p:sldId id="262" r:id="rId5"/>
    <p:sldId id="280" r:id="rId6"/>
    <p:sldId id="281" r:id="rId7"/>
    <p:sldId id="265" r:id="rId8"/>
    <p:sldId id="266" r:id="rId9"/>
    <p:sldId id="267" r:id="rId10"/>
    <p:sldId id="279" r:id="rId11"/>
    <p:sldId id="269" r:id="rId12"/>
    <p:sldId id="270" r:id="rId13"/>
    <p:sldId id="271" r:id="rId14"/>
    <p:sldId id="272" r:id="rId15"/>
    <p:sldId id="278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Enestrøm - DBU" initials="TE-D" lastIdx="2" clrIdx="0">
    <p:extLst/>
  </p:cmAuthor>
  <p:cmAuthor id="2" name="Mikkel Alleslev Larsen - DBU" initials="MAL-D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/>
    <p:restoredTop sz="92730" autoAdjust="0"/>
  </p:normalViewPr>
  <p:slideViewPr>
    <p:cSldViewPr snapToGrid="0" snapToObjects="1">
      <p:cViewPr varScale="1">
        <p:scale>
          <a:sx n="62" d="100"/>
          <a:sy n="62" d="100"/>
        </p:scale>
        <p:origin x="780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51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45BC-1030-4047-B664-03964721586F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1F5C-47EE-6E4C-AA32-4E9903E35080}" type="datetimeFigureOut">
              <a:rPr lang="da-DK" smtClean="0"/>
              <a:t>18-03-2019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99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BD07B-A098-6847-8668-8EF68CDA42B5}" type="datetimeFigureOut">
              <a:rPr lang="da-DK" smtClean="0"/>
              <a:t>18-03-2019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523F-7FB9-914F-B621-F00C2B96B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584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523F-7FB9-914F-B621-F00C2B96B0A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8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523F-7FB9-914F-B621-F00C2B96B0A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21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523F-7FB9-914F-B621-F00C2B96B0A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80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26763"/>
            <a:ext cx="8000010" cy="526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 dirty="0"/>
              <a:t>LOREM IPSUM</a:t>
            </a:r>
            <a:br>
              <a:rPr lang="da-DK" dirty="0"/>
            </a:br>
            <a:r>
              <a:rPr lang="da-DK" dirty="0"/>
              <a:t>DOLOR SI AMET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21164"/>
            <a:ext cx="8000010" cy="280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dirty="0"/>
              <a:t>DOLOR SI AMET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4" y="6075538"/>
            <a:ext cx="1437640" cy="39802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603" y="1578429"/>
            <a:ext cx="1812232" cy="7960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ktangel 14"/>
          <p:cNvSpPr/>
          <p:nvPr userDrawn="1"/>
        </p:nvSpPr>
        <p:spPr>
          <a:xfrm>
            <a:off x="5822066" y="0"/>
            <a:ext cx="6369934" cy="6075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487" y="6181400"/>
            <a:ext cx="1089026" cy="292162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394" y="4746172"/>
            <a:ext cx="1903004" cy="224245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26763"/>
            <a:ext cx="8000010" cy="526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 dirty="0"/>
              <a:t>LOREM IPSUM</a:t>
            </a:r>
            <a:br>
              <a:rPr lang="da-DK" dirty="0"/>
            </a:br>
            <a:r>
              <a:rPr lang="da-DK" dirty="0"/>
              <a:t>DOLOR SI AMET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21164"/>
            <a:ext cx="8000010" cy="280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 dirty="0"/>
              <a:t>DOLOR SI AMET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811" y="5403105"/>
            <a:ext cx="1373306" cy="1082341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0" y="6210958"/>
            <a:ext cx="1463634" cy="5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0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9709" y="6162326"/>
            <a:ext cx="497294" cy="206629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D12D5F0-7BF3-524C-BFE7-356EAEF04FA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9709" y="6162326"/>
            <a:ext cx="497294" cy="206629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D12D5F0-7BF3-524C-BFE7-356EAEF04FA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0"/>
            <a:ext cx="12090399" cy="6858001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9709" y="6162326"/>
            <a:ext cx="497294" cy="206629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D12D5F0-7BF3-524C-BFE7-356EAEF04FA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5798916" y="-127322"/>
            <a:ext cx="6250330" cy="638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8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926763"/>
            <a:ext cx="8000010" cy="5263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3200" dirty="0"/>
              <a:t>VELKOMMEN TIL  </a:t>
            </a:r>
            <a:br>
              <a:rPr lang="da-DK" sz="3200" dirty="0"/>
            </a:br>
            <a:r>
              <a:rPr lang="da-DK" sz="3200" dirty="0"/>
              <a:t>TRIVSELSDAG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41866" y="224884"/>
            <a:ext cx="1862667" cy="37342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 dirty="0"/>
              <a:t>Udskoling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1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377886" y="6301006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3" y="770466"/>
            <a:ext cx="5552197" cy="3435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1042988"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2A &amp; 2B:</a:t>
            </a:r>
          </a:p>
          <a:p>
            <a:pPr defTabSz="1042988">
              <a:lnSpc>
                <a:spcPct val="150000"/>
              </a:lnSpc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Kommunikationen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klassen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 &amp; ‘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Hvem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taler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du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mest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med,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når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du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skole?’</a:t>
            </a:r>
            <a:endParaRPr lang="da-DK" sz="24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4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26533" y="580592"/>
            <a:ext cx="8001652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2C: ‘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Ord </a:t>
            </a:r>
            <a:r>
              <a:rPr lang="en-U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som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gør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ondt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online’</a:t>
            </a:r>
            <a:endParaRPr lang="da-DK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4503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26533" y="5732097"/>
            <a:ext cx="6596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fra </a:t>
            </a:r>
            <a:r>
              <a:rPr lang="da-DK" sz="120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www.projektkaerligtalt.dk</a:t>
            </a:r>
            <a:r>
              <a:rPr lang="da-DK" sz="1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da-DK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21" y="1688811"/>
            <a:ext cx="968269" cy="68997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16" y="1750955"/>
            <a:ext cx="1109172" cy="62783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221" y="1606061"/>
            <a:ext cx="2927917" cy="391769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017" y="1746737"/>
            <a:ext cx="3761168" cy="3777019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0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33066" y="3755046"/>
            <a:ext cx="5436915" cy="470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2D: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Må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jeg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spørge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dig om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noget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?’</a:t>
            </a:r>
            <a:endParaRPr lang="da-DK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33066" y="5815195"/>
            <a:ext cx="5235934" cy="1483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fra </a:t>
            </a:r>
            <a:r>
              <a:rPr lang="da-DK" sz="1200" b="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www.projektkaerligtalt.dk</a:t>
            </a:r>
            <a:r>
              <a:rPr lang="da-DK" sz="1200" b="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324616" y="4315743"/>
            <a:ext cx="4628569" cy="1406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351450" indent="-171450" algn="thaiDist">
              <a:lnSpc>
                <a:spcPct val="100000"/>
              </a:lnSpc>
              <a:buFont typeface="Arial" charset="0"/>
              <a:buChar char="•"/>
            </a:pPr>
            <a:endParaRPr lang="da-DK" sz="13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533400" y="377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733066" y="4367910"/>
            <a:ext cx="3724634" cy="12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Hvilke interesser har du?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er din største drøm?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er din største bekymring lige nu?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Hvem betyder meget for dig i din familie?</a:t>
            </a:r>
          </a:p>
        </p:txBody>
      </p:sp>
      <p:sp>
        <p:nvSpPr>
          <p:cNvPr id="8" name="Rektangel 7"/>
          <p:cNvSpPr/>
          <p:nvPr/>
        </p:nvSpPr>
        <p:spPr>
          <a:xfrm>
            <a:off x="4292600" y="4262752"/>
            <a:ext cx="6096000" cy="1545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har været den bedste oplevelse i løbet af den sidste uge?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hvilke situationer har du/I det godt med dig/jer selv?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hvilke situationer bliver du usikker på dig selv?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synes du kendetegner et godt venskab?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synes du kendetegner et godt kæresteforhold?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19" y="79178"/>
            <a:ext cx="4369286" cy="3384680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4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18"/>
            <a:ext cx="12192000" cy="68580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21074" y="560122"/>
            <a:ext cx="5560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FRO-KOST</a:t>
            </a:r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926070" y="4376918"/>
            <a:ext cx="8000010" cy="2806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34503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1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459709" y="6162326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4" y="770467"/>
            <a:ext cx="4945768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Modul 3: Mit eget liv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62000" y="1415143"/>
            <a:ext cx="495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da-DK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betyder kognitiv?</a:t>
            </a:r>
          </a:p>
          <a:p>
            <a:pPr defTabSz="1042988">
              <a:spcBef>
                <a:spcPct val="50000"/>
              </a:spcBef>
            </a:pPr>
            <a:r>
              <a:rPr lang="da-DK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Lære at kende, erkende, forstå (relateret til hjernen).</a:t>
            </a:r>
          </a:p>
          <a:p>
            <a:pPr defTabSz="1042988">
              <a:spcBef>
                <a:spcPct val="50000"/>
              </a:spcBef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defTabSz="1042988">
              <a:spcBef>
                <a:spcPct val="50000"/>
              </a:spcBef>
            </a:pPr>
            <a:r>
              <a:rPr lang="da-DK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Den kognitive diamant:</a:t>
            </a:r>
          </a:p>
          <a:p>
            <a:pPr marL="285750" indent="-285750" defTabSz="1042988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Den kognitive diamant er et redskab til at forstå sig selv og andre bedre.</a:t>
            </a:r>
          </a:p>
          <a:p>
            <a:pPr marL="285750" indent="-285750" defTabSz="1042988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Tanker, følelser, krop og handling hænger sammen.</a:t>
            </a:r>
          </a:p>
          <a:p>
            <a:pPr marL="285750" indent="-285750" defTabSz="1042988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Når man har en konflikt med nogen, kommer man følelsesmæssigt igennem den kognitive diamant, men det er ikke sikkert konflikten opleves ens.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190" y="148378"/>
            <a:ext cx="3781499" cy="379293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651" y="4071232"/>
            <a:ext cx="2505723" cy="1870612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0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0"/>
            <a:ext cx="12192000" cy="6858000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211062" y="626564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4" y="564726"/>
            <a:ext cx="5246728" cy="2727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1042988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3A &amp; 3B:</a:t>
            </a:r>
            <a:br>
              <a:rPr lang="en-US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Svære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situationer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 &amp; </a:t>
            </a:r>
            <a:b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Situationsanalyse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Dilemmakort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endParaRPr lang="da-DK" sz="24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93681" y="5593492"/>
            <a:ext cx="2931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3A fra </a:t>
            </a:r>
            <a:r>
              <a:rPr lang="da-DK" sz="1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www.projektkaerligtalt.dk)</a:t>
            </a:r>
            <a:endParaRPr lang="da-DK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1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459709" y="6242621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08356" y="442727"/>
            <a:ext cx="594408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a-DK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3C:</a:t>
            </a:r>
            <a:br>
              <a:rPr lang="da-DK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Det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personlige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relationskort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endParaRPr lang="da-DK" sz="24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6533" y="5755047"/>
            <a:ext cx="6596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fra </a:t>
            </a:r>
            <a:r>
              <a:rPr lang="da-DK" sz="120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www.projektkaerligtalt.dk</a:t>
            </a:r>
            <a:r>
              <a:rPr lang="da-DK" sz="1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da-DK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751" y="1150217"/>
            <a:ext cx="5675335" cy="4187626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7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733066" y="3755046"/>
            <a:ext cx="5436915" cy="386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3D: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‘Fra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viden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til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handling’</a:t>
            </a:r>
            <a:endParaRPr lang="da-DK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33066" y="5823505"/>
            <a:ext cx="5235934" cy="1483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fra </a:t>
            </a:r>
            <a:r>
              <a:rPr lang="da-DK" sz="1200" b="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www.projektkaerligtalt.dk</a:t>
            </a:r>
            <a:r>
              <a:rPr lang="da-DK" sz="1200" b="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324616" y="4315743"/>
            <a:ext cx="4628569" cy="1406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351450" indent="-171450" algn="thaiDist">
              <a:lnSpc>
                <a:spcPct val="100000"/>
              </a:lnSpc>
              <a:buFont typeface="Arial" charset="0"/>
              <a:buChar char="•"/>
            </a:pPr>
            <a:endParaRPr lang="da-DK" sz="13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533400" y="377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733066" y="4273751"/>
            <a:ext cx="3724634" cy="11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har overrasket dig mest i forhold til emnerne kommunikation og relationer?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kunne du selv godt tænke dig at gøre mere eller mindre af?</a:t>
            </a:r>
          </a:p>
        </p:txBody>
      </p:sp>
      <p:sp>
        <p:nvSpPr>
          <p:cNvPr id="8" name="Rektangel 7"/>
          <p:cNvSpPr/>
          <p:nvPr/>
        </p:nvSpPr>
        <p:spPr>
          <a:xfrm>
            <a:off x="4813316" y="4284374"/>
            <a:ext cx="6096000" cy="12430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Hvilken effekt ville det have på din hverdag?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kunne der være af udfordringer ift. at gennemføre det?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og hvem kunne støtte dig i at holde fast?</a:t>
            </a:r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  <a:buFont typeface="Arial" charset="0"/>
              <a:buChar char="•"/>
            </a:pPr>
            <a:endParaRPr lang="da-DK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4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612" y="81078"/>
            <a:ext cx="5516081" cy="5673969"/>
          </a:xfrm>
          <a:prstGeom prst="rect">
            <a:avLst/>
          </a:prstGeom>
        </p:spPr>
      </p:pic>
      <p:sp>
        <p:nvSpPr>
          <p:cNvPr id="9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459709" y="6162326"/>
            <a:ext cx="497294" cy="206629"/>
          </a:xfrm>
        </p:spPr>
        <p:txBody>
          <a:bodyPr/>
          <a:lstStyle/>
          <a:p>
            <a:fld id="{4D12D5F0-7BF3-524C-BFE7-356EAEF04FA0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6534" y="770467"/>
            <a:ext cx="4945768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a-DK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3E:</a:t>
            </a:r>
          </a:p>
          <a:p>
            <a:pPr>
              <a:spcAft>
                <a:spcPts val="600"/>
              </a:spcAft>
            </a:pP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Fælles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forandring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r>
              <a:rPr lang="en-US" sz="18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Opsummerende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da-DK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da-DK" sz="3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da-DK" sz="40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626533" y="5755047"/>
            <a:ext cx="6596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fra </a:t>
            </a:r>
            <a:r>
              <a:rPr lang="da-DK" sz="120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www.projektkaerligtalt.dk</a:t>
            </a:r>
            <a:r>
              <a:rPr lang="da-DK" sz="1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da-DK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8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733066" y="3902005"/>
            <a:ext cx="8429984" cy="744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Modul 4: Trivsel </a:t>
            </a:r>
            <a:r>
              <a:rPr lang="mr-I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aktivt modul</a:t>
            </a:r>
          </a:p>
          <a:p>
            <a:endParaRPr lang="da-DK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33066" y="4451930"/>
            <a:ext cx="6742154" cy="1483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Bevægelse skaber velvære, som understøtter trivsel - nu skal vi ud og være aktive!</a:t>
            </a:r>
          </a:p>
          <a:p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4A: ‘Opvarmning’</a:t>
            </a:r>
          </a:p>
          <a:p>
            <a:pPr marL="285750" indent="-285750"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4B: ‘Småspil’</a:t>
            </a:r>
          </a:p>
          <a:p>
            <a:pPr marL="285750" indent="-285750"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4C: ‘Makker-kamp’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6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639" y="262890"/>
            <a:ext cx="5395269" cy="5742347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480452" y="6248848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3" y="770467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Modul 1: Mental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sundhed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b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da-DK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762000" y="1328055"/>
            <a:ext cx="62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2988">
              <a:spcBef>
                <a:spcPct val="50000"/>
              </a:spcBef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626533" y="1759036"/>
            <a:ext cx="4660737" cy="1270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1042988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endParaRPr lang="da-DK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200" b="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World Health Organization, </a:t>
            </a: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blev oprettet som FN-særorganisation i 1948. WHO har hovedkvarter i Genève.</a:t>
            </a: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WHO bistår regeringer i at styrke nationale sundhedsvæsener - specielt i ulande.</a:t>
            </a:r>
            <a:b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626533" y="2971379"/>
            <a:ext cx="4788490" cy="272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a-DK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da-DK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WHO’s slogan: </a:t>
            </a:r>
          </a:p>
          <a:p>
            <a:pPr>
              <a:lnSpc>
                <a:spcPct val="150000"/>
              </a:lnSpc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”Ingen sundhed uden mental sundhed”.</a:t>
            </a:r>
          </a:p>
          <a:p>
            <a:pPr defTabSz="1042988">
              <a:spcBef>
                <a:spcPct val="50000"/>
              </a:spcBef>
            </a:pPr>
            <a:endParaRPr lang="da-DK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defTabSz="1042988">
              <a:lnSpc>
                <a:spcPct val="150000"/>
              </a:lnSpc>
              <a:spcBef>
                <a:spcPct val="50000"/>
              </a:spcBef>
            </a:pPr>
            <a:r>
              <a:rPr lang="da-DK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Definitionen af sundhed ifølge WHO: </a:t>
            </a:r>
          </a:p>
          <a:p>
            <a:pPr defTabSz="1042988">
              <a:lnSpc>
                <a:spcPct val="150000"/>
              </a:lnSpc>
              <a:spcBef>
                <a:spcPts val="600"/>
              </a:spcBef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”Sundhed er en tilstand af fuldstændig fysisk, psykisk og socialt   </a:t>
            </a:r>
          </a:p>
          <a:p>
            <a:pPr defTabSz="1042988">
              <a:spcBef>
                <a:spcPts val="600"/>
              </a:spcBef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velvære, og ikke blot fravær af sygdom, smerter og andre </a:t>
            </a:r>
          </a:p>
          <a:p>
            <a:pPr defTabSz="1042988">
              <a:spcBef>
                <a:spcPts val="600"/>
              </a:spcBef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skavanker”.</a:t>
            </a:r>
            <a:b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da-DK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da-DK" sz="1200" b="1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3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311" y="124178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733066" y="3902007"/>
            <a:ext cx="5436915" cy="372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ROSEMAKKER</a:t>
            </a:r>
          </a:p>
          <a:p>
            <a:endParaRPr lang="da-DK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33066" y="4297736"/>
            <a:ext cx="4359634" cy="1270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er en rosemakker?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elever går sammen (lærer sammensætter).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Observér og ros hinanden (ved øvelser henover dagen).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Brug ros til at anerkende positiv opførsel.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604167" y="4297736"/>
            <a:ext cx="5986055" cy="1892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Hvordan?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Vær specifik: Fortæl præcis hvad han/hun gjorde godt, og hvordan det fik dig til at føle.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Skab øjenkontakt med den, du roser.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Mén det du siger.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da-DK" sz="14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58304" y="627136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352342" y="6278146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08356" y="770467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1042988"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1A, 1B &amp; 1C:</a:t>
            </a:r>
          </a:p>
          <a:p>
            <a:pPr defTabSz="1042988">
              <a:spcBef>
                <a:spcPct val="50000"/>
              </a:spcBef>
            </a:pPr>
            <a:r>
              <a:rPr lang="en-US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32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Stol</a:t>
            </a:r>
            <a:r>
              <a:rPr lang="en-US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på</a:t>
            </a:r>
            <a:r>
              <a:rPr lang="en-US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hinanden</a:t>
            </a:r>
            <a:r>
              <a:rPr lang="en-US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’,</a:t>
            </a:r>
          </a:p>
          <a:p>
            <a:pPr defTabSz="1042988">
              <a:spcBef>
                <a:spcPct val="50000"/>
              </a:spcBef>
            </a:pPr>
            <a:r>
              <a:rPr lang="en-US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32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Tillidsøvelse</a:t>
            </a:r>
            <a:r>
              <a:rPr lang="en-US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da-DK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</a:p>
          <a:p>
            <a:pPr defTabSz="1042988">
              <a:spcBef>
                <a:spcPct val="50000"/>
              </a:spcBef>
            </a:pPr>
            <a:r>
              <a:rPr lang="da-DK" sz="3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‘Tusindbenet’</a:t>
            </a:r>
            <a:endParaRPr lang="en-US" sz="3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33066" y="3755046"/>
            <a:ext cx="5436915" cy="372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Modul 2: Klasseliv</a:t>
            </a:r>
          </a:p>
          <a:p>
            <a:endParaRPr lang="da-DK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33065" y="4279571"/>
            <a:ext cx="4730185" cy="1270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da-DK" sz="16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Det indre jeg + de ydre relationer = Det mentale fundament.</a:t>
            </a:r>
          </a:p>
          <a:p>
            <a:pPr marL="285750" indent="-285750">
              <a:buFont typeface="Arial" charset="0"/>
              <a:buChar char="•"/>
            </a:pPr>
            <a:endParaRPr lang="da-DK" sz="16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6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Positiv kommunikation er et værktøj og en mulighed for understøtte og udvikle dine relationer.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343" y="239980"/>
            <a:ext cx="5126267" cy="470647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2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33066" y="3755046"/>
            <a:ext cx="5436915" cy="372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RELATIONER</a:t>
            </a:r>
          </a:p>
          <a:p>
            <a:endParaRPr lang="da-DK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33065" y="4177640"/>
            <a:ext cx="3225477" cy="1270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1042988">
              <a:lnSpc>
                <a:spcPct val="100000"/>
              </a:lnSpc>
              <a:spcBef>
                <a:spcPct val="50000"/>
              </a:spcBef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Nære relationer</a:t>
            </a:r>
          </a:p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Familie, kæreste, bedste venner.</a:t>
            </a:r>
          </a:p>
          <a:p>
            <a:pPr defTabSz="1042988">
              <a:lnSpc>
                <a:spcPct val="100000"/>
              </a:lnSpc>
              <a:spcBef>
                <a:spcPct val="50000"/>
              </a:spcBef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Trygge relationer</a:t>
            </a:r>
          </a:p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tryg relation er en relation, hvor vi oplever at blive set og hørt.</a:t>
            </a:r>
          </a:p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Det er i trygge relationer, at vi udvikler os og lærer hinanden og os selv at kende.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57242" y="4177641"/>
            <a:ext cx="5697928" cy="1270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1042988">
              <a:lnSpc>
                <a:spcPct val="100000"/>
              </a:lnSpc>
              <a:spcBef>
                <a:spcPct val="50000"/>
              </a:spcBef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Svære følelser/relationer</a:t>
            </a:r>
          </a:p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Uundgåelig del af det at være menneske.</a:t>
            </a:r>
          </a:p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Utryghed, følelser, jalousi, mobning, sygdom, skilsmisse, dødsfald. </a:t>
            </a:r>
          </a:p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Følelsen af at blive forladt.</a:t>
            </a:r>
          </a:p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Nære relationer er også dem, som kan såre mest.</a:t>
            </a:r>
          </a:p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Udfordringer med relationer.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987" y="-140789"/>
            <a:ext cx="5899552" cy="418196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48" y="586300"/>
            <a:ext cx="5378636" cy="2727782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6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45"/>
            <a:ext cx="12192000" cy="6858000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377885" y="6162326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>
                <a:solidFill>
                  <a:srgbClr val="AD1817"/>
                </a:solidFill>
              </a:rPr>
              <a:pPr/>
              <a:t>7</a:t>
            </a:fld>
            <a:endParaRPr lang="da-DK" dirty="0">
              <a:solidFill>
                <a:srgbClr val="AD1817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3" y="388901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KOMMUNIKATION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626532" y="1099474"/>
            <a:ext cx="4631267" cy="4573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Kommunikation med ord</a:t>
            </a:r>
            <a:b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Kommunikation med kropssprog </a:t>
            </a:r>
            <a:b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(analog kommunikation):</a:t>
            </a:r>
          </a:p>
          <a:p>
            <a:pPr lvl="1"/>
            <a:br>
              <a:rPr lang="da-DK" sz="14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Positive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Smil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Tilstedeværelse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Øjenkontakt</a:t>
            </a:r>
          </a:p>
          <a:p>
            <a:pPr lvl="1"/>
            <a:endParaRPr lang="da-DK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da-DK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Negative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Rysten på hoved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Korslagte arme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Fokus på mobil/computer</a:t>
            </a:r>
          </a:p>
          <a:p>
            <a:endParaRPr lang="da-DK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 det overraskende at kropssproget vægter så meget i forhold til ordene, når et budskab skal formidles?</a:t>
            </a:r>
          </a:p>
          <a:p>
            <a:pPr lvl="1"/>
            <a:endParaRPr lang="da-DK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da-DK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7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33066" y="3755046"/>
            <a:ext cx="5436915" cy="372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ORD ER IKKE BARE ET ORD</a:t>
            </a:r>
          </a:p>
          <a:p>
            <a:endParaRPr lang="da-DK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84574" y="4295932"/>
            <a:ext cx="4970504" cy="1270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Kommunikation består altid af gensidigt forhold mellem to eller flere mennesker.</a:t>
            </a:r>
          </a:p>
          <a:p>
            <a:pPr marL="285750" indent="-285750" defTabSz="1042988">
              <a:lnSpc>
                <a:spcPct val="2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Ord kan være ødelæggende såvel som fordrende for en samtale.</a:t>
            </a:r>
          </a:p>
          <a:p>
            <a:pPr marL="285750" indent="-285750" defTabSz="1042988">
              <a:lnSpc>
                <a:spcPct val="2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kan tale på en måde, der giver lyst til at lytte.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555078" y="4295932"/>
            <a:ext cx="5786908" cy="1270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1042988">
              <a:lnSpc>
                <a:spcPct val="1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kan lytte på en måde, der giver lyst til at tale.</a:t>
            </a:r>
            <a:b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defTabSz="1042988">
              <a:lnSpc>
                <a:spcPct val="2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Når man er flere sammen (eks. i en klasse), er der mange der taler og lytter.</a:t>
            </a:r>
          </a:p>
          <a:p>
            <a:pPr marL="285750" indent="-285750" defTabSz="1042988">
              <a:lnSpc>
                <a:spcPct val="20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Passende ordsprog: Én fjer kan blive til ti høns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da-DK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24014" y="1658486"/>
            <a:ext cx="947057" cy="6422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Arial" charset="0"/>
                <a:ea typeface="Arial" charset="0"/>
                <a:cs typeface="Arial" charset="0"/>
              </a:rPr>
              <a:t>Afsender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2935063" y="1658485"/>
            <a:ext cx="947057" cy="6422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Modtager</a:t>
            </a:r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1329492" y="2181003"/>
            <a:ext cx="15240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1427279" y="1513465"/>
            <a:ext cx="1301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dirty="0">
                <a:latin typeface="Arial" charset="0"/>
                <a:ea typeface="Arial" charset="0"/>
                <a:cs typeface="Arial" charset="0"/>
              </a:rPr>
              <a:t>Budskab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1427279" y="1919393"/>
            <a:ext cx="1301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dirty="0">
                <a:latin typeface="Arial" charset="0"/>
                <a:ea typeface="Arial" charset="0"/>
                <a:cs typeface="Arial" charset="0"/>
              </a:rPr>
              <a:t>Feedback</a:t>
            </a:r>
          </a:p>
        </p:txBody>
      </p:sp>
      <p:cxnSp>
        <p:nvCxnSpPr>
          <p:cNvPr id="15" name="Lige pilforbindelse 14"/>
          <p:cNvCxnSpPr/>
          <p:nvPr/>
        </p:nvCxnSpPr>
        <p:spPr>
          <a:xfrm>
            <a:off x="1329492" y="1775075"/>
            <a:ext cx="1524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/>
          <p:cNvSpPr txBox="1"/>
          <p:nvPr/>
        </p:nvSpPr>
        <p:spPr>
          <a:xfrm>
            <a:off x="324014" y="112190"/>
            <a:ext cx="3558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da-DK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da-DK" sz="1400" i="1" dirty="0">
                <a:latin typeface="Arial" charset="0"/>
                <a:ea typeface="Arial" charset="0"/>
                <a:cs typeface="Arial" charset="0"/>
              </a:rPr>
              <a:t>Kommunikationsprocesser</a:t>
            </a:r>
          </a:p>
        </p:txBody>
      </p:sp>
      <p:sp>
        <p:nvSpPr>
          <p:cNvPr id="5" name="Rektangel 4"/>
          <p:cNvSpPr/>
          <p:nvPr/>
        </p:nvSpPr>
        <p:spPr>
          <a:xfrm>
            <a:off x="4446938" y="552079"/>
            <a:ext cx="3543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i="1" dirty="0">
                <a:latin typeface="Arial" charset="0"/>
                <a:ea typeface="Arial" charset="0"/>
                <a:cs typeface="Arial" charset="0"/>
              </a:rPr>
              <a:t>Samtaleprocesser</a:t>
            </a:r>
          </a:p>
        </p:txBody>
      </p:sp>
      <p:sp>
        <p:nvSpPr>
          <p:cNvPr id="6" name="Rektangel 5"/>
          <p:cNvSpPr/>
          <p:nvPr/>
        </p:nvSpPr>
        <p:spPr>
          <a:xfrm>
            <a:off x="8305360" y="542200"/>
            <a:ext cx="3554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i="1" dirty="0">
                <a:latin typeface="Arial" charset="0"/>
                <a:ea typeface="Arial" charset="0"/>
                <a:cs typeface="Arial" charset="0"/>
              </a:rPr>
              <a:t>Organisatorisk kommunikation</a:t>
            </a:r>
          </a:p>
        </p:txBody>
      </p:sp>
      <p:grpSp>
        <p:nvGrpSpPr>
          <p:cNvPr id="17" name="Grupper 16"/>
          <p:cNvGrpSpPr/>
          <p:nvPr/>
        </p:nvGrpSpPr>
        <p:grpSpPr>
          <a:xfrm>
            <a:off x="8650250" y="1513465"/>
            <a:ext cx="2864844" cy="1213794"/>
            <a:chOff x="8245123" y="4332232"/>
            <a:chExt cx="2864844" cy="1213794"/>
          </a:xfrm>
        </p:grpSpPr>
        <p:sp>
          <p:nvSpPr>
            <p:cNvPr id="18" name="Smilende ansigt 17"/>
            <p:cNvSpPr/>
            <p:nvPr/>
          </p:nvSpPr>
          <p:spPr>
            <a:xfrm>
              <a:off x="8798468" y="4392633"/>
              <a:ext cx="388709" cy="388709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Smilende ansigt 18"/>
            <p:cNvSpPr/>
            <p:nvPr/>
          </p:nvSpPr>
          <p:spPr>
            <a:xfrm>
              <a:off x="8245123" y="4781342"/>
              <a:ext cx="388709" cy="388709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Smilende ansigt 19"/>
            <p:cNvSpPr/>
            <p:nvPr/>
          </p:nvSpPr>
          <p:spPr>
            <a:xfrm>
              <a:off x="8798468" y="5157317"/>
              <a:ext cx="388709" cy="388709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Smilende ansigt 20"/>
            <p:cNvSpPr/>
            <p:nvPr/>
          </p:nvSpPr>
          <p:spPr>
            <a:xfrm>
              <a:off x="10721258" y="4332232"/>
              <a:ext cx="388709" cy="388709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Smilende ansigt 21"/>
            <p:cNvSpPr/>
            <p:nvPr/>
          </p:nvSpPr>
          <p:spPr>
            <a:xfrm>
              <a:off x="10167913" y="4720941"/>
              <a:ext cx="388709" cy="388709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Smilende ansigt 22"/>
            <p:cNvSpPr/>
            <p:nvPr/>
          </p:nvSpPr>
          <p:spPr>
            <a:xfrm>
              <a:off x="10721258" y="5096916"/>
              <a:ext cx="388709" cy="388709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4" name="Lige pilforbindelse 23"/>
            <p:cNvCxnSpPr/>
            <p:nvPr/>
          </p:nvCxnSpPr>
          <p:spPr>
            <a:xfrm flipV="1">
              <a:off x="8633832" y="4720941"/>
              <a:ext cx="164636" cy="1149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ge pilforbindelse 24"/>
            <p:cNvCxnSpPr/>
            <p:nvPr/>
          </p:nvCxnSpPr>
          <p:spPr>
            <a:xfrm>
              <a:off x="9236054" y="4640004"/>
              <a:ext cx="871441" cy="162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pilforbindelse 25"/>
            <p:cNvCxnSpPr/>
            <p:nvPr/>
          </p:nvCxnSpPr>
          <p:spPr>
            <a:xfrm>
              <a:off x="8633832" y="5157317"/>
              <a:ext cx="164636" cy="635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ge pilforbindelse 26"/>
            <p:cNvCxnSpPr/>
            <p:nvPr/>
          </p:nvCxnSpPr>
          <p:spPr>
            <a:xfrm flipV="1">
              <a:off x="8990611" y="4835887"/>
              <a:ext cx="0" cy="261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pilforbindelse 27"/>
            <p:cNvCxnSpPr/>
            <p:nvPr/>
          </p:nvCxnSpPr>
          <p:spPr>
            <a:xfrm flipH="1">
              <a:off x="9236054" y="5007721"/>
              <a:ext cx="871441" cy="257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pilforbindelse 28"/>
            <p:cNvCxnSpPr/>
            <p:nvPr/>
          </p:nvCxnSpPr>
          <p:spPr>
            <a:xfrm>
              <a:off x="9247595" y="5359143"/>
              <a:ext cx="139863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pilforbindelse 29"/>
            <p:cNvCxnSpPr/>
            <p:nvPr/>
          </p:nvCxnSpPr>
          <p:spPr>
            <a:xfrm>
              <a:off x="10556622" y="5050679"/>
              <a:ext cx="164636" cy="106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pilforbindelse 30"/>
            <p:cNvCxnSpPr/>
            <p:nvPr/>
          </p:nvCxnSpPr>
          <p:spPr>
            <a:xfrm flipV="1">
              <a:off x="10916143" y="4781342"/>
              <a:ext cx="0" cy="245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ge pilforbindelse 31"/>
            <p:cNvCxnSpPr/>
            <p:nvPr/>
          </p:nvCxnSpPr>
          <p:spPr>
            <a:xfrm flipH="1">
              <a:off x="10563078" y="4640004"/>
              <a:ext cx="158180" cy="141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frundet rektangulær billedforklaring 32"/>
          <p:cNvSpPr/>
          <p:nvPr/>
        </p:nvSpPr>
        <p:spPr>
          <a:xfrm>
            <a:off x="4665937" y="1665490"/>
            <a:ext cx="815259" cy="372674"/>
          </a:xfrm>
          <a:prstGeom prst="wedgeRoundRectCallo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>
                <a:latin typeface="Arial" charset="0"/>
                <a:ea typeface="Arial" charset="0"/>
                <a:cs typeface="Arial" charset="0"/>
              </a:rPr>
              <a:t>Information</a:t>
            </a:r>
          </a:p>
        </p:txBody>
      </p:sp>
      <p:sp>
        <p:nvSpPr>
          <p:cNvPr id="34" name="Smilende ansigt 33"/>
          <p:cNvSpPr/>
          <p:nvPr/>
        </p:nvSpPr>
        <p:spPr>
          <a:xfrm>
            <a:off x="6659009" y="2102166"/>
            <a:ext cx="607555" cy="607555"/>
          </a:xfrm>
          <a:prstGeom prst="smileyFac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Skyformet billedforklaring 34"/>
          <p:cNvSpPr/>
          <p:nvPr/>
        </p:nvSpPr>
        <p:spPr>
          <a:xfrm rot="210966">
            <a:off x="6928888" y="1545047"/>
            <a:ext cx="1046307" cy="533939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>
                <a:latin typeface="Arial" charset="0"/>
                <a:ea typeface="Arial" charset="0"/>
                <a:cs typeface="Arial" charset="0"/>
              </a:rPr>
              <a:t>Forståelse</a:t>
            </a:r>
            <a:endParaRPr lang="da-DK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Højrepil 35"/>
          <p:cNvSpPr/>
          <p:nvPr/>
        </p:nvSpPr>
        <p:spPr>
          <a:xfrm>
            <a:off x="5555078" y="2258280"/>
            <a:ext cx="1008812" cy="34453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Meddelse</a:t>
            </a:r>
            <a:endParaRPr lang="da-DK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Smilende ansigt 36"/>
          <p:cNvSpPr/>
          <p:nvPr/>
        </p:nvSpPr>
        <p:spPr>
          <a:xfrm>
            <a:off x="4786692" y="2091714"/>
            <a:ext cx="607555" cy="607555"/>
          </a:xfrm>
          <a:prstGeom prst="smileyFac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9" name="Lige forbindelse 38"/>
          <p:cNvCxnSpPr/>
          <p:nvPr/>
        </p:nvCxnSpPr>
        <p:spPr>
          <a:xfrm flipV="1">
            <a:off x="4132162" y="0"/>
            <a:ext cx="0" cy="346083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/>
          <p:cNvCxnSpPr/>
          <p:nvPr/>
        </p:nvCxnSpPr>
        <p:spPr>
          <a:xfrm flipV="1">
            <a:off x="8305360" y="0"/>
            <a:ext cx="0" cy="346083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felt 3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1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459709" y="626564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3" y="770467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62000" y="1453695"/>
            <a:ext cx="622663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da-DK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Hvornår skal der gives feedback?</a:t>
            </a: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Til rosemakkere.</a:t>
            </a: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Til fremlæggelser i skolen.</a:t>
            </a: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Til fritidsinteresser.</a:t>
            </a:r>
          </a:p>
          <a:p>
            <a:pPr defTabSz="1042988">
              <a:spcBef>
                <a:spcPct val="50000"/>
              </a:spcBef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defTabSz="1042988">
              <a:spcBef>
                <a:spcPct val="50000"/>
              </a:spcBef>
            </a:pPr>
            <a:r>
              <a:rPr lang="da-DK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Hvordan gives der feedback?</a:t>
            </a: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Fokus på det positive (ærlig på en konstruktiv måde).</a:t>
            </a: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Positive ord.</a:t>
            </a: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Imødekommende kropssprog.</a:t>
            </a:r>
          </a:p>
          <a:p>
            <a:pPr marL="285750" indent="-285750" defTabSz="1042988">
              <a:spcBef>
                <a:spcPct val="50000"/>
              </a:spcBef>
              <a:buFont typeface="Arial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God stemmeføring.</a:t>
            </a:r>
          </a:p>
          <a:p>
            <a:pPr marL="285750" indent="-285750">
              <a:buFont typeface="Arial" charset="0"/>
              <a:buChar char="•"/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upper 4"/>
          <p:cNvGrpSpPr/>
          <p:nvPr/>
        </p:nvGrpSpPr>
        <p:grpSpPr>
          <a:xfrm>
            <a:off x="6017663" y="2552841"/>
            <a:ext cx="4109794" cy="4011810"/>
            <a:chOff x="8141007" y="2171659"/>
            <a:chExt cx="3579485" cy="3598164"/>
          </a:xfrm>
        </p:grpSpPr>
        <p:sp>
          <p:nvSpPr>
            <p:cNvPr id="6" name="Manuel proces 5"/>
            <p:cNvSpPr/>
            <p:nvPr/>
          </p:nvSpPr>
          <p:spPr>
            <a:xfrm rot="10800000">
              <a:off x="9657644" y="2635151"/>
              <a:ext cx="587022" cy="792824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Manuel proces 6"/>
            <p:cNvSpPr/>
            <p:nvPr/>
          </p:nvSpPr>
          <p:spPr>
            <a:xfrm>
              <a:off x="9677099" y="4553269"/>
              <a:ext cx="587022" cy="792824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Manuel proces 7"/>
            <p:cNvSpPr/>
            <p:nvPr/>
          </p:nvSpPr>
          <p:spPr>
            <a:xfrm rot="16200000">
              <a:off x="10549467" y="3574754"/>
              <a:ext cx="587022" cy="792824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Manuel proces 8"/>
            <p:cNvSpPr/>
            <p:nvPr/>
          </p:nvSpPr>
          <p:spPr>
            <a:xfrm rot="5400000">
              <a:off x="8708450" y="3641378"/>
              <a:ext cx="587022" cy="792824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Manuel proces 9"/>
            <p:cNvSpPr/>
            <p:nvPr/>
          </p:nvSpPr>
          <p:spPr>
            <a:xfrm rot="13860545">
              <a:off x="10294064" y="2994277"/>
              <a:ext cx="587022" cy="792824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Manuel proces 10"/>
            <p:cNvSpPr/>
            <p:nvPr/>
          </p:nvSpPr>
          <p:spPr>
            <a:xfrm rot="17927401">
              <a:off x="10337350" y="4164733"/>
              <a:ext cx="587022" cy="792824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Manuel proces 11"/>
            <p:cNvSpPr/>
            <p:nvPr/>
          </p:nvSpPr>
          <p:spPr>
            <a:xfrm rot="7992488">
              <a:off x="8969406" y="2966052"/>
              <a:ext cx="587022" cy="792824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Manuel proces 12"/>
            <p:cNvSpPr/>
            <p:nvPr/>
          </p:nvSpPr>
          <p:spPr>
            <a:xfrm rot="2688037">
              <a:off x="8957616" y="4257684"/>
              <a:ext cx="587022" cy="792824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Ellipse 13"/>
            <p:cNvSpPr/>
            <p:nvPr/>
          </p:nvSpPr>
          <p:spPr>
            <a:xfrm>
              <a:off x="9245600" y="3285066"/>
              <a:ext cx="1411111" cy="14111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D181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Feedback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9527425" y="2171659"/>
              <a:ext cx="847460" cy="847460"/>
            </a:xfrm>
            <a:prstGeom prst="ellipse">
              <a:avLst/>
            </a:prstGeom>
            <a:solidFill>
              <a:schemeClr val="bg1"/>
            </a:solidFill>
            <a:ln w="66675" cap="sq" cmpd="sng">
              <a:solidFill>
                <a:srgbClr val="AD181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5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Relation-</a:t>
              </a:r>
              <a:r>
                <a:rPr lang="da-DK" sz="1050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ship</a:t>
              </a:r>
              <a:endParaRPr lang="da-DK" sz="10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10603194" y="2575120"/>
              <a:ext cx="847460" cy="847460"/>
            </a:xfrm>
            <a:prstGeom prst="ellipse">
              <a:avLst/>
            </a:prstGeom>
            <a:solidFill>
              <a:schemeClr val="bg1"/>
            </a:solidFill>
            <a:ln w="66675" cap="sq" cmpd="sng">
              <a:solidFill>
                <a:srgbClr val="AD181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50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History</a:t>
              </a:r>
              <a:endParaRPr lang="da-DK" sz="10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10873032" y="3546007"/>
              <a:ext cx="847460" cy="847460"/>
            </a:xfrm>
            <a:prstGeom prst="ellipse">
              <a:avLst/>
            </a:prstGeom>
            <a:solidFill>
              <a:schemeClr val="bg1"/>
            </a:solidFill>
            <a:ln w="66675" cap="sq" cmpd="sng">
              <a:solidFill>
                <a:srgbClr val="AD181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50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Way</a:t>
              </a:r>
              <a:endParaRPr lang="da-DK" sz="10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da-DK" sz="105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forward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10755779" y="4414246"/>
              <a:ext cx="847460" cy="847460"/>
            </a:xfrm>
            <a:prstGeom prst="ellipse">
              <a:avLst/>
            </a:prstGeom>
            <a:solidFill>
              <a:schemeClr val="bg1"/>
            </a:solidFill>
            <a:ln w="66675" cap="sq" cmpd="sng">
              <a:solidFill>
                <a:srgbClr val="AD181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5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Attitude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9602727" y="4922363"/>
              <a:ext cx="847460" cy="847460"/>
            </a:xfrm>
            <a:prstGeom prst="ellipse">
              <a:avLst/>
            </a:prstGeom>
            <a:solidFill>
              <a:schemeClr val="bg1"/>
            </a:solidFill>
            <a:ln w="66675" cap="sq" cmpd="sng">
              <a:solidFill>
                <a:srgbClr val="AD181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5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Points </a:t>
              </a:r>
            </a:p>
            <a:p>
              <a:pPr algn="ctr"/>
              <a:r>
                <a:rPr lang="da-DK" sz="105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of </a:t>
              </a:r>
              <a:r>
                <a:rPr lang="da-DK" sz="1050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view</a:t>
              </a:r>
              <a:endParaRPr lang="da-DK" sz="10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8547212" y="4552060"/>
              <a:ext cx="847460" cy="847460"/>
            </a:xfrm>
            <a:prstGeom prst="ellipse">
              <a:avLst/>
            </a:prstGeom>
            <a:solidFill>
              <a:schemeClr val="bg1"/>
            </a:solidFill>
            <a:ln w="66675" cap="sq" cmpd="sng">
              <a:solidFill>
                <a:srgbClr val="AD181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50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Respect</a:t>
              </a:r>
              <a:endParaRPr lang="da-DK" sz="10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8141007" y="3632532"/>
              <a:ext cx="847460" cy="847460"/>
            </a:xfrm>
            <a:prstGeom prst="ellipse">
              <a:avLst/>
            </a:prstGeom>
            <a:solidFill>
              <a:schemeClr val="bg1"/>
            </a:solidFill>
            <a:ln w="66675" cap="sq" cmpd="sng">
              <a:solidFill>
                <a:srgbClr val="AD181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5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Timing</a:t>
              </a:r>
              <a:endParaRPr lang="da-DK" sz="10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8489083" y="2635150"/>
              <a:ext cx="847460" cy="847460"/>
            </a:xfrm>
            <a:prstGeom prst="ellipse">
              <a:avLst/>
            </a:prstGeom>
            <a:solidFill>
              <a:schemeClr val="bg1"/>
            </a:solidFill>
            <a:ln w="66675" cap="sq" cmpd="sng">
              <a:solidFill>
                <a:srgbClr val="AD181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5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Facts</a:t>
              </a:r>
            </a:p>
          </p:txBody>
        </p:sp>
      </p:grpSp>
      <p:grpSp>
        <p:nvGrpSpPr>
          <p:cNvPr id="23" name="Grupper 22"/>
          <p:cNvGrpSpPr/>
          <p:nvPr/>
        </p:nvGrpSpPr>
        <p:grpSpPr>
          <a:xfrm>
            <a:off x="6119725" y="121650"/>
            <a:ext cx="2164850" cy="2057134"/>
            <a:chOff x="8279187" y="1658776"/>
            <a:chExt cx="2164850" cy="2057134"/>
          </a:xfrm>
        </p:grpSpPr>
        <p:sp>
          <p:nvSpPr>
            <p:cNvPr id="25" name="Ellipse 24"/>
            <p:cNvSpPr/>
            <p:nvPr/>
          </p:nvSpPr>
          <p:spPr>
            <a:xfrm rot="16513709">
              <a:off x="8232762" y="1705201"/>
              <a:ext cx="2057134" cy="19642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/>
            <p:cNvSpPr/>
            <p:nvPr/>
          </p:nvSpPr>
          <p:spPr>
            <a:xfrm>
              <a:off x="8686800" y="2444190"/>
              <a:ext cx="228600" cy="2084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rekant 26"/>
            <p:cNvSpPr/>
            <p:nvPr/>
          </p:nvSpPr>
          <p:spPr>
            <a:xfrm rot="10800000">
              <a:off x="9669296" y="2301515"/>
              <a:ext cx="98612" cy="9413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Bue 27"/>
            <p:cNvSpPr/>
            <p:nvPr/>
          </p:nvSpPr>
          <p:spPr>
            <a:xfrm>
              <a:off x="8804202" y="1844314"/>
              <a:ext cx="9144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Bue 28"/>
            <p:cNvSpPr/>
            <p:nvPr/>
          </p:nvSpPr>
          <p:spPr>
            <a:xfrm rot="16200000">
              <a:off x="8807450" y="1844314"/>
              <a:ext cx="9144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Trekant 29"/>
            <p:cNvSpPr/>
            <p:nvPr/>
          </p:nvSpPr>
          <p:spPr>
            <a:xfrm>
              <a:off x="8754750" y="2922718"/>
              <a:ext cx="98612" cy="9413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Bue 30"/>
            <p:cNvSpPr/>
            <p:nvPr/>
          </p:nvSpPr>
          <p:spPr>
            <a:xfrm rot="10800000">
              <a:off x="8804129" y="2468692"/>
              <a:ext cx="914400" cy="9144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Bue 31"/>
            <p:cNvSpPr/>
            <p:nvPr/>
          </p:nvSpPr>
          <p:spPr>
            <a:xfrm rot="5400000">
              <a:off x="8804202" y="2468692"/>
              <a:ext cx="914400" cy="9144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Eksplosion 1 32"/>
            <p:cNvSpPr/>
            <p:nvPr/>
          </p:nvSpPr>
          <p:spPr>
            <a:xfrm>
              <a:off x="9567753" y="2403039"/>
              <a:ext cx="301625" cy="289485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Tekstfelt 33"/>
            <p:cNvSpPr txBox="1"/>
            <p:nvPr/>
          </p:nvSpPr>
          <p:spPr>
            <a:xfrm>
              <a:off x="8486774" y="2679635"/>
              <a:ext cx="15906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900">
                  <a:latin typeface="Arial" charset="0"/>
                  <a:ea typeface="Arial" charset="0"/>
                  <a:cs typeface="Arial" charset="0"/>
                </a:rPr>
                <a:t>ACTION                EFFECT</a:t>
              </a:r>
              <a:endParaRPr lang="da-DK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Tekstfelt 34"/>
            <p:cNvSpPr txBox="1"/>
            <p:nvPr/>
          </p:nvSpPr>
          <p:spPr>
            <a:xfrm>
              <a:off x="8853362" y="3384801"/>
              <a:ext cx="15906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9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FEEDBACK</a:t>
              </a:r>
            </a:p>
          </p:txBody>
        </p:sp>
      </p:grpSp>
      <p:pic>
        <p:nvPicPr>
          <p:cNvPr id="37" name="Billede 36">
            <a:extLst>
              <a:ext uri="{FF2B5EF4-FFF2-40B4-BE49-F238E27FC236}">
                <a16:creationId xmlns:a16="http://schemas.microsoft.com/office/drawing/2014/main" id="{ECD4D055-29F2-4669-A795-B1E3E53B6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340" y="209337"/>
            <a:ext cx="3479576" cy="2222307"/>
          </a:xfrm>
          <a:prstGeom prst="rect">
            <a:avLst/>
          </a:prstGeom>
        </p:spPr>
      </p:pic>
      <p:sp>
        <p:nvSpPr>
          <p:cNvPr id="36" name="Tekstfelt 35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40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Træsort">
  <a:themeElements>
    <a:clrScheme name="Træsort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Træsort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so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632</TotalTime>
  <Words>928</Words>
  <Application>Microsoft Office PowerPoint</Application>
  <PresentationFormat>Widescreen</PresentationFormat>
  <Paragraphs>188</Paragraphs>
  <Slides>19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Century Gothic</vt:lpstr>
      <vt:lpstr>Rockwell Extra Bold</vt:lpstr>
      <vt:lpstr>Wingdings</vt:lpstr>
      <vt:lpstr>Træsort</vt:lpstr>
      <vt:lpstr>VELKOMMEN TIL   TRIVSELSDAG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Elev Grafiker</dc:creator>
  <cp:lastModifiedBy>Mikkel Alleslev Larsen - DBU</cp:lastModifiedBy>
  <cp:revision>108</cp:revision>
  <dcterms:created xsi:type="dcterms:W3CDTF">2017-07-19T07:31:55Z</dcterms:created>
  <dcterms:modified xsi:type="dcterms:W3CDTF">2019-03-18T13:03:28Z</dcterms:modified>
  <cp:contentStatus/>
</cp:coreProperties>
</file>